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3" r:id="rId4"/>
    <p:sldId id="258" r:id="rId5"/>
    <p:sldId id="274" r:id="rId6"/>
    <p:sldId id="275" r:id="rId7"/>
    <p:sldId id="259" r:id="rId8"/>
    <p:sldId id="276" r:id="rId9"/>
    <p:sldId id="260" r:id="rId10"/>
    <p:sldId id="277" r:id="rId11"/>
    <p:sldId id="261" r:id="rId12"/>
    <p:sldId id="279" r:id="rId13"/>
    <p:sldId id="271" r:id="rId14"/>
    <p:sldId id="262" r:id="rId15"/>
    <p:sldId id="264" r:id="rId16"/>
    <p:sldId id="270" r:id="rId17"/>
    <p:sldId id="272" r:id="rId18"/>
    <p:sldId id="268" r:id="rId19"/>
    <p:sldId id="269" r:id="rId20"/>
    <p:sldId id="281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60" d="100"/>
          <a:sy n="60" d="100"/>
        </p:scale>
        <p:origin x="-1456" y="-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514413-BA3C-45EF-ACD6-20AD1B8E0588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2610A2-B0DD-420B-A364-A86373B16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34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b) What is a Computer and What Does it Do?</a:t>
            </a:r>
          </a:p>
          <a:p>
            <a:r>
              <a:rPr lang="en-US" b="1" dirty="0" smtClean="0"/>
              <a:t>Definition:</a:t>
            </a:r>
            <a:r>
              <a:rPr lang="en-US" dirty="0" smtClean="0"/>
              <a:t> A computer is an </a:t>
            </a:r>
            <a:r>
              <a:rPr lang="en-US" b="1" dirty="0" smtClean="0"/>
              <a:t>electronic device</a:t>
            </a:r>
            <a:r>
              <a:rPr lang="en-US" dirty="0" smtClean="0"/>
              <a:t> that accepts input, processes it, stores data, and generates output according to instructions (software).</a:t>
            </a:r>
          </a:p>
          <a:p>
            <a:r>
              <a:rPr lang="en-US" b="1" dirty="0" smtClean="0"/>
              <a:t>Basic Operations:</a:t>
            </a:r>
            <a:endParaRPr lang="en-US" dirty="0" smtClean="0"/>
          </a:p>
          <a:p>
            <a:pPr lvl="1"/>
            <a:r>
              <a:rPr lang="en-US" b="1" dirty="0" smtClean="0"/>
              <a:t>Input:</a:t>
            </a:r>
            <a:r>
              <a:rPr lang="en-US" dirty="0" smtClean="0"/>
              <a:t> Data entered via keyboard, mouse, scanner, etc.</a:t>
            </a:r>
          </a:p>
          <a:p>
            <a:pPr lvl="1"/>
            <a:r>
              <a:rPr lang="en-US" b="1" dirty="0" smtClean="0"/>
              <a:t>Process:</a:t>
            </a:r>
            <a:r>
              <a:rPr lang="en-US" dirty="0" smtClean="0"/>
              <a:t> CPU processes the data.</a:t>
            </a:r>
          </a:p>
          <a:p>
            <a:pPr lvl="1"/>
            <a:r>
              <a:rPr lang="en-US" b="1" dirty="0" smtClean="0"/>
              <a:t>Storage:</a:t>
            </a:r>
            <a:r>
              <a:rPr lang="en-US" dirty="0" smtClean="0"/>
              <a:t> Temporary (RAM) or permanent (Hard drive, SSD).</a:t>
            </a:r>
          </a:p>
          <a:p>
            <a:pPr lvl="1"/>
            <a:r>
              <a:rPr lang="en-US" b="1" dirty="0" smtClean="0"/>
              <a:t>Output:</a:t>
            </a:r>
            <a:r>
              <a:rPr lang="en-US" dirty="0" smtClean="0"/>
              <a:t> Results displayed on screen or printed.</a:t>
            </a:r>
          </a:p>
          <a:p>
            <a:r>
              <a:rPr lang="en-US" b="1" dirty="0" smtClean="0"/>
              <a:t>Example:</a:t>
            </a:r>
            <a:r>
              <a:rPr lang="en-US" dirty="0" smtClean="0"/>
              <a:t> In online exams – student inputs answers → computer processes and stores → results are displayed/output.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2610A2-B0DD-420B-A364-A86373B1634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18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Lecture: Tools of ICT &amp; Computer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By: Lecturer CS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of ICT</a:t>
            </a:r>
            <a:r>
              <a:rPr lang="en-US" dirty="0">
                <a:sym typeface="Wingdings" pitchFamily="2" charset="2"/>
              </a:rPr>
              <a:t> </a:t>
            </a:r>
            <a:r>
              <a:rPr dirty="0" smtClean="0"/>
              <a:t>Satellite </a:t>
            </a:r>
            <a:r>
              <a:rPr dirty="0"/>
              <a:t>System</a:t>
            </a:r>
          </a:p>
        </p:txBody>
      </p:sp>
      <p:pic>
        <p:nvPicPr>
          <p:cNvPr id="6146" name="Picture 2" descr="Satellite Communic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15029"/>
            <a:ext cx="7143750" cy="4962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211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of ICT</a:t>
            </a:r>
            <a:r>
              <a:rPr lang="en-US" dirty="0">
                <a:sym typeface="Wingdings" pitchFamily="2" charset="2"/>
              </a:rPr>
              <a:t> </a:t>
            </a:r>
            <a:r>
              <a:rPr dirty="0" smtClean="0"/>
              <a:t>Radio </a:t>
            </a:r>
            <a:r>
              <a:rPr dirty="0"/>
              <a:t>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One of the </a:t>
            </a:r>
            <a:r>
              <a:rPr lang="en-US" sz="2400" b="1" dirty="0"/>
              <a:t>oldest ICT tools</a:t>
            </a:r>
            <a:r>
              <a:rPr lang="en-US" sz="2400" dirty="0"/>
              <a:t>, still important in the modern world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R</a:t>
            </a:r>
            <a:r>
              <a:rPr lang="en-US" sz="2400" dirty="0" smtClean="0"/>
              <a:t>adio </a:t>
            </a:r>
            <a:r>
              <a:rPr lang="en-US" sz="2400" dirty="0"/>
              <a:t>system utilizes radio waves to transmit and receive information, enabling various forms of communication like broadcasting, two-way communication, and wireless data transmission. </a:t>
            </a:r>
            <a:endParaRPr lang="en-US" sz="2400" dirty="0" smtClean="0"/>
          </a:p>
          <a:p>
            <a:endParaRPr lang="en-US" dirty="0"/>
          </a:p>
        </p:txBody>
      </p:sp>
      <p:pic>
        <p:nvPicPr>
          <p:cNvPr id="4" name="Picture 4" descr="Understanding Two-Way Radio Systems: Types and Us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425" y="3740003"/>
            <a:ext cx="47625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of ICT</a:t>
            </a:r>
            <a:r>
              <a:rPr lang="en-US" dirty="0">
                <a:sym typeface="Wingdings" pitchFamily="2" charset="2"/>
              </a:rPr>
              <a:t> </a:t>
            </a:r>
            <a:r>
              <a:rPr dirty="0" smtClean="0"/>
              <a:t>Radio </a:t>
            </a:r>
            <a:r>
              <a:rPr dirty="0"/>
              <a:t>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r>
              <a:rPr lang="en-US" b="1" dirty="0"/>
              <a:t>Uses:</a:t>
            </a:r>
            <a:endParaRPr lang="en-US" dirty="0"/>
          </a:p>
          <a:p>
            <a:r>
              <a:rPr lang="en-US" dirty="0"/>
              <a:t>Broadcasting news, sports, and educational programs.</a:t>
            </a:r>
          </a:p>
          <a:p>
            <a:r>
              <a:rPr lang="en-US" dirty="0"/>
              <a:t>Emergency communication in remote or rural areas.</a:t>
            </a:r>
          </a:p>
          <a:p>
            <a:r>
              <a:rPr lang="en-US" dirty="0"/>
              <a:t>Radio-based education (used in distance learning in many developing countries).</a:t>
            </a:r>
          </a:p>
          <a:p>
            <a:r>
              <a:rPr lang="en-US" dirty="0"/>
              <a:t>Military communication.</a:t>
            </a:r>
          </a:p>
          <a:p>
            <a:r>
              <a:rPr lang="en-US" b="1" dirty="0"/>
              <a:t>Example:</a:t>
            </a:r>
            <a:r>
              <a:rPr lang="en-US" dirty="0"/>
              <a:t> In rural villages, farmers still rely on radio for weather and crop information</a:t>
            </a:r>
          </a:p>
        </p:txBody>
      </p:sp>
    </p:spTree>
    <p:extLst>
      <p:ext uri="{BB962C8B-B14F-4D97-AF65-F5344CB8AC3E}">
        <p14:creationId xmlns:p14="http://schemas.microsoft.com/office/powerpoint/2010/main" val="4061362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1. Introducing to the World of </a:t>
            </a:r>
            <a:r>
              <a:rPr lang="en-US" b="1" dirty="0" smtClean="0"/>
              <a:t>Computers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a</a:t>
            </a:r>
            <a:r>
              <a:rPr lang="en-US" b="1" dirty="0"/>
              <a:t>) Computers in Your </a:t>
            </a:r>
            <a:r>
              <a:rPr lang="en-US" b="1" dirty="0" smtClean="0"/>
              <a:t>Life</a:t>
            </a:r>
          </a:p>
          <a:p>
            <a:pPr marL="0" indent="0">
              <a:buNone/>
            </a:pPr>
            <a:r>
              <a:rPr lang="en-US" b="1" dirty="0"/>
              <a:t>b) What is a Computer and What Does it Do</a:t>
            </a:r>
            <a:r>
              <a:rPr lang="en-US" b="1" dirty="0" smtClean="0"/>
              <a:t>?</a:t>
            </a:r>
          </a:p>
          <a:p>
            <a:pPr marL="0" indent="0">
              <a:buNone/>
            </a:pPr>
            <a:r>
              <a:rPr lang="en-US" b="1" dirty="0"/>
              <a:t>c) Computer Users and Professionals</a:t>
            </a: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719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indent="0"/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a) Computers in Your Life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 smtClean="0"/>
              <a:t>At </a:t>
            </a:r>
            <a:r>
              <a:rPr lang="en-US" b="1" dirty="0"/>
              <a:t>Home:</a:t>
            </a:r>
            <a:r>
              <a:rPr lang="en-US" dirty="0"/>
              <a:t> Online shopping, internet browsing, smart home devices (e.g., washing machines with embedded systems).</a:t>
            </a:r>
          </a:p>
          <a:p>
            <a:r>
              <a:rPr lang="en-US" b="1" dirty="0"/>
              <a:t>In Education:</a:t>
            </a:r>
            <a:r>
              <a:rPr lang="en-US" dirty="0"/>
              <a:t> Online classes, digital libraries, e-learning tools, virtual labs.</a:t>
            </a:r>
          </a:p>
          <a:p>
            <a:r>
              <a:rPr lang="en-US" b="1" dirty="0"/>
              <a:t>In Jobs/Offices:</a:t>
            </a:r>
            <a:r>
              <a:rPr lang="en-US" dirty="0"/>
              <a:t> Word processing, presentations, data analysis, office automation.</a:t>
            </a:r>
          </a:p>
          <a:p>
            <a:r>
              <a:rPr lang="en-US" b="1" dirty="0"/>
              <a:t>On the Go:</a:t>
            </a:r>
            <a:r>
              <a:rPr lang="en-US" dirty="0"/>
              <a:t> Cloud storage (Google Drive, </a:t>
            </a:r>
            <a:r>
              <a:rPr lang="en-US" dirty="0" err="1"/>
              <a:t>OneDrive</a:t>
            </a:r>
            <a:r>
              <a:rPr lang="en-US" dirty="0"/>
              <a:t>), mobile computing, GPS navigation.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b) What is a Computer and What Does it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- Electronic device that accepts input, processes data, stores info, produces output</a:t>
            </a:r>
          </a:p>
          <a:p>
            <a:r>
              <a:rPr dirty="0"/>
              <a:t>- Basic Functions: Input → Process → Storage → Output</a:t>
            </a:r>
          </a:p>
          <a:p>
            <a:r>
              <a:rPr dirty="0"/>
              <a:t>- Example: Online exams (Input answers → Process → Store → Display results)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c) Computer Users and </a:t>
            </a:r>
            <a:r>
              <a:rPr lang="en-US" b="1" dirty="0" smtClean="0"/>
              <a:t>Professionals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/>
              <a:t>End </a:t>
            </a:r>
            <a:r>
              <a:rPr lang="en-US" b="1" dirty="0"/>
              <a:t>Users (Consumers):</a:t>
            </a:r>
            <a:r>
              <a:rPr lang="en-US" dirty="0"/>
              <a:t> Students, teachers, office workers, etc.</a:t>
            </a:r>
          </a:p>
          <a:p>
            <a:r>
              <a:rPr lang="en-US" b="1" dirty="0"/>
              <a:t>IT Professionals:</a:t>
            </a:r>
            <a:endParaRPr lang="en-US" dirty="0"/>
          </a:p>
          <a:p>
            <a:pPr lvl="1"/>
            <a:r>
              <a:rPr lang="en-US" b="1" dirty="0"/>
              <a:t>Programmers:</a:t>
            </a:r>
            <a:r>
              <a:rPr lang="en-US" dirty="0"/>
              <a:t> Develop software.</a:t>
            </a:r>
          </a:p>
          <a:p>
            <a:pPr lvl="1"/>
            <a:r>
              <a:rPr lang="en-US" b="1" dirty="0"/>
              <a:t>Network Engineers:</a:t>
            </a:r>
            <a:r>
              <a:rPr lang="en-US" dirty="0"/>
              <a:t> Manage communication networks.</a:t>
            </a:r>
          </a:p>
          <a:p>
            <a:pPr lvl="1"/>
            <a:r>
              <a:rPr lang="en-US" b="1" dirty="0"/>
              <a:t>Database Administrators:</a:t>
            </a:r>
            <a:r>
              <a:rPr lang="en-US" dirty="0"/>
              <a:t> Manage large sets of data.</a:t>
            </a:r>
          </a:p>
          <a:p>
            <a:pPr lvl="1"/>
            <a:r>
              <a:rPr lang="en-US" b="1" dirty="0" err="1"/>
              <a:t>Cybersecurity</a:t>
            </a:r>
            <a:r>
              <a:rPr lang="en-US" b="1" dirty="0"/>
              <a:t> Experts:</a:t>
            </a:r>
            <a:r>
              <a:rPr lang="en-US" dirty="0"/>
              <a:t> Protect systems from attacks.</a:t>
            </a:r>
          </a:p>
          <a:p>
            <a:r>
              <a:rPr lang="en-US" b="1" dirty="0"/>
              <a:t>Specialists:</a:t>
            </a:r>
            <a:r>
              <a:rPr lang="en-US" dirty="0"/>
              <a:t> Data scientists, AI engineers, cloud specialists.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271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d) Computers to Fit Every </a:t>
            </a:r>
            <a:r>
              <a:rPr lang="en-US" b="1" dirty="0" smtClean="0"/>
              <a:t>Need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smtClean="0"/>
              <a:t>Embedded </a:t>
            </a:r>
            <a:r>
              <a:rPr lang="en-US" b="1" dirty="0"/>
              <a:t>Computers</a:t>
            </a:r>
            <a:r>
              <a:rPr lang="en-US" dirty="0"/>
              <a:t> – Small computers built inside devices (microwave ovens, cars, washing machines).</a:t>
            </a:r>
          </a:p>
          <a:p>
            <a:r>
              <a:rPr lang="en-US" b="1" dirty="0"/>
              <a:t>Mobile Computers</a:t>
            </a:r>
            <a:r>
              <a:rPr lang="en-US" dirty="0"/>
              <a:t> – Smartphones, tablets, laptops for portable computing.</a:t>
            </a:r>
          </a:p>
          <a:p>
            <a:r>
              <a:rPr lang="en-US" b="1" dirty="0"/>
              <a:t>Personal Computers (PCs):</a:t>
            </a:r>
            <a:r>
              <a:rPr lang="en-US" dirty="0"/>
              <a:t> Used by individuals for education, entertainment, and work.</a:t>
            </a:r>
          </a:p>
          <a:p>
            <a:r>
              <a:rPr lang="en-US" b="1" dirty="0"/>
              <a:t>Servers:</a:t>
            </a:r>
            <a:r>
              <a:rPr lang="en-US" dirty="0"/>
              <a:t> Provide resources to multiple users (web hosting, cloud storage).</a:t>
            </a:r>
          </a:p>
          <a:p>
            <a:r>
              <a:rPr lang="en-US" b="1" dirty="0"/>
              <a:t>Mainframes:</a:t>
            </a:r>
            <a:r>
              <a:rPr lang="en-US" dirty="0"/>
              <a:t> Large computers for banks, airlines, government offices.</a:t>
            </a:r>
          </a:p>
          <a:p>
            <a:r>
              <a:rPr lang="en-US" b="1" dirty="0"/>
              <a:t>Supercomputers:</a:t>
            </a:r>
            <a:r>
              <a:rPr lang="en-US" dirty="0"/>
              <a:t> Extremely powerful, used in research labs, weather forecasting, nuclear simulations.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946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Class Activity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t>Discussion: Which ICT tool do you use most daily and why?</a:t>
            </a:r>
          </a:p>
          <a:p>
            <a:r>
              <a:t>Quick Quiz:</a:t>
            </a:r>
          </a:p>
          <a:p>
            <a:r>
              <a:t>1. Difference between supercomputer &amp; mainframe</a:t>
            </a:r>
          </a:p>
          <a:p>
            <a:r>
              <a:t>2. Example of embedded system</a:t>
            </a:r>
          </a:p>
          <a:p>
            <a:r>
              <a:t>3. How satellites help in disaster management?</a:t>
            </a:r>
          </a:p>
          <a:p>
            <a:r>
              <a:t>4. Two roles of IT professionals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Conclusion</a:t>
            </a:r>
          </a:p>
          <a:p>
            <a:r>
              <a:rPr lang="en-US" dirty="0"/>
              <a:t>ICT tools such as </a:t>
            </a:r>
            <a:r>
              <a:rPr lang="en-US" b="1" dirty="0"/>
              <a:t>computers, mobiles, satellites, and radios</a:t>
            </a:r>
            <a:r>
              <a:rPr lang="en-US" dirty="0"/>
              <a:t> have transformed our world by connecting people, enabling learning, and supporting industries.</a:t>
            </a:r>
          </a:p>
          <a:p>
            <a:r>
              <a:rPr lang="en-US" b="1" dirty="0"/>
              <a:t>Computers</a:t>
            </a:r>
            <a:r>
              <a:rPr lang="en-US" dirty="0"/>
              <a:t> come in many forms – from small embedded chips to powerful supercomputers – and they play a critical role in every part of life.</a:t>
            </a:r>
          </a:p>
          <a:p>
            <a:r>
              <a:rPr lang="en-US" dirty="0"/>
              <a:t>Future careers will require a strong understanding of ICT and computer systems.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Tools of ICT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1. Computer System</a:t>
            </a:r>
          </a:p>
          <a:p>
            <a:r>
              <a:t>2. Mobile System</a:t>
            </a:r>
          </a:p>
          <a:p>
            <a:r>
              <a:t>3. Satellite System</a:t>
            </a:r>
          </a:p>
          <a:p>
            <a:r>
              <a:t>4. Radio System</a:t>
            </a:r>
          </a:p>
        </p:txBody>
      </p:sp>
      <p:sp>
        <p:nvSpPr>
          <p:cNvPr id="4" name="AutoShape 2" descr="Introduction to Computer System - TestingDocs.co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Assignment # 1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Make a comprehensive report on classification of Computers according to size. </a:t>
            </a:r>
          </a:p>
          <a:p>
            <a:pPr lvl="1"/>
            <a:r>
              <a:rPr lang="en-US" dirty="0" smtClean="0"/>
              <a:t>Micro computers</a:t>
            </a:r>
          </a:p>
          <a:p>
            <a:pPr lvl="1"/>
            <a:r>
              <a:rPr lang="en-US" dirty="0" smtClean="0"/>
              <a:t>Mini Computers</a:t>
            </a:r>
          </a:p>
          <a:p>
            <a:pPr lvl="1"/>
            <a:r>
              <a:rPr lang="en-US" dirty="0" smtClean="0"/>
              <a:t>Mainframe Computers </a:t>
            </a:r>
          </a:p>
          <a:p>
            <a:pPr lvl="1"/>
            <a:r>
              <a:rPr lang="en-US" dirty="0" smtClean="0"/>
              <a:t>Super Computers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Submit on the Google </a:t>
            </a:r>
            <a:r>
              <a:rPr lang="en-US" dirty="0"/>
              <a:t>C</a:t>
            </a:r>
            <a:r>
              <a:rPr lang="en-US" dirty="0" smtClean="0"/>
              <a:t>lassroom. </a:t>
            </a:r>
          </a:p>
          <a:p>
            <a:pPr lvl="1"/>
            <a:r>
              <a:rPr lang="en-US" dirty="0" smtClean="0"/>
              <a:t>Deadline: 27</a:t>
            </a:r>
            <a:r>
              <a:rPr lang="en-US" baseline="30000" dirty="0" smtClean="0"/>
              <a:t>th</a:t>
            </a:r>
            <a:r>
              <a:rPr lang="en-US" dirty="0" smtClean="0"/>
              <a:t> August 2025 not later than 11:59PM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902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Introduction to Computer System - TestingDoc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0"/>
            <a:ext cx="9398328" cy="7007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2525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of ICT</a:t>
            </a:r>
            <a:r>
              <a:rPr lang="en-US" dirty="0" smtClean="0">
                <a:sym typeface="Wingdings" pitchFamily="2" charset="2"/>
              </a:rPr>
              <a:t> </a:t>
            </a:r>
            <a:r>
              <a:rPr dirty="0" smtClean="0"/>
              <a:t>Computer </a:t>
            </a:r>
            <a:r>
              <a:rPr dirty="0"/>
              <a:t>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 </a:t>
            </a:r>
            <a:r>
              <a:rPr lang="en-US" dirty="0"/>
              <a:t>computer system is the </a:t>
            </a:r>
            <a:r>
              <a:rPr lang="en-US" b="1" dirty="0"/>
              <a:t>central tool of ICT</a:t>
            </a:r>
            <a:r>
              <a:rPr lang="en-US" dirty="0"/>
              <a:t>, combining hardware (physical parts) and software (programs and applications).</a:t>
            </a:r>
          </a:p>
          <a:p>
            <a:r>
              <a:rPr lang="en-US" dirty="0"/>
              <a:t>It allows </a:t>
            </a:r>
            <a:r>
              <a:rPr lang="en-US" b="1" dirty="0"/>
              <a:t>data input, storage, processing, and output</a:t>
            </a:r>
            <a:r>
              <a:rPr lang="en-US" dirty="0"/>
              <a:t>, which forms the backbone of all ICT services.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b="1" dirty="0"/>
              <a:t>Personal computers (PCs):</a:t>
            </a:r>
            <a:r>
              <a:rPr lang="en-US" dirty="0"/>
              <a:t> Used by individuals for office, study, and entertainment.</a:t>
            </a:r>
          </a:p>
          <a:p>
            <a:pPr lvl="1"/>
            <a:r>
              <a:rPr lang="en-US" b="1" dirty="0"/>
              <a:t>Servers:</a:t>
            </a:r>
            <a:r>
              <a:rPr lang="en-US" dirty="0"/>
              <a:t> Used by organizations to manage websites, emails, and databases.</a:t>
            </a:r>
          </a:p>
          <a:p>
            <a:pPr lvl="1"/>
            <a:r>
              <a:rPr lang="en-US" b="1" dirty="0"/>
              <a:t>Supercomputers:</a:t>
            </a:r>
            <a:r>
              <a:rPr lang="en-US" dirty="0"/>
              <a:t> Used in advanced research like space missions, artificial intelligence, and climate prediction.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ntroduction of Server - GeeksforGee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3478"/>
            <a:ext cx="8520112" cy="5262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614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 Computer</a:t>
            </a:r>
            <a:endParaRPr lang="en-US" dirty="0"/>
          </a:p>
        </p:txBody>
      </p:sp>
      <p:pic>
        <p:nvPicPr>
          <p:cNvPr id="4098" name="Picture 2" descr="What's next for the world's fastest supercomputers | MIT Technology Revie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242998"/>
            <a:ext cx="8399721" cy="3870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579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of ICT</a:t>
            </a:r>
            <a:r>
              <a:rPr lang="en-US" dirty="0">
                <a:sym typeface="Wingdings" pitchFamily="2" charset="2"/>
              </a:rPr>
              <a:t> </a:t>
            </a:r>
            <a:r>
              <a:rPr dirty="0" smtClean="0"/>
              <a:t>Mobile </a:t>
            </a:r>
            <a:r>
              <a:rPr dirty="0"/>
              <a:t>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Mobile </a:t>
            </a:r>
            <a:r>
              <a:rPr lang="en-US" dirty="0"/>
              <a:t>systems are </a:t>
            </a:r>
            <a:r>
              <a:rPr lang="en-US" b="1" dirty="0"/>
              <a:t>portable ICT devices</a:t>
            </a:r>
            <a:r>
              <a:rPr lang="en-US" dirty="0"/>
              <a:t> like smartphones, tablets, and laptops.</a:t>
            </a:r>
          </a:p>
          <a:p>
            <a:r>
              <a:rPr lang="en-US" dirty="0"/>
              <a:t>They support </a:t>
            </a:r>
            <a:r>
              <a:rPr lang="en-US" b="1" dirty="0"/>
              <a:t>wireless communication</a:t>
            </a:r>
            <a:r>
              <a:rPr lang="en-US" dirty="0"/>
              <a:t>, making ICT available on the go.</a:t>
            </a:r>
          </a:p>
          <a:p>
            <a:r>
              <a:rPr lang="en-US" b="1" dirty="0"/>
              <a:t>Importance:</a:t>
            </a:r>
            <a:endParaRPr lang="en-US" dirty="0"/>
          </a:p>
          <a:p>
            <a:pPr lvl="1"/>
            <a:r>
              <a:rPr lang="en-US" b="1" dirty="0"/>
              <a:t>Communication:</a:t>
            </a:r>
            <a:r>
              <a:rPr lang="en-US" dirty="0"/>
              <a:t> Calls, messaging, video conferencing (</a:t>
            </a:r>
            <a:r>
              <a:rPr lang="en-US" dirty="0" err="1"/>
              <a:t>WhatsApp</a:t>
            </a:r>
            <a:r>
              <a:rPr lang="en-US" dirty="0"/>
              <a:t>, Zoom, MS Teams).</a:t>
            </a:r>
          </a:p>
          <a:p>
            <a:pPr lvl="1"/>
            <a:r>
              <a:rPr lang="en-US" b="1" dirty="0"/>
              <a:t>Education:</a:t>
            </a:r>
            <a:r>
              <a:rPr lang="en-US" dirty="0"/>
              <a:t> E-learning apps (Google Classroom, Khan Academy).</a:t>
            </a:r>
          </a:p>
          <a:p>
            <a:pPr lvl="1"/>
            <a:r>
              <a:rPr lang="en-US" b="1" dirty="0"/>
              <a:t>Business:</a:t>
            </a:r>
            <a:r>
              <a:rPr lang="en-US" dirty="0"/>
              <a:t> Mobile banking, digital payments, online marketing.</a:t>
            </a:r>
          </a:p>
          <a:p>
            <a:pPr lvl="1"/>
            <a:r>
              <a:rPr lang="en-US" b="1" dirty="0"/>
              <a:t>Entertainment:</a:t>
            </a:r>
            <a:r>
              <a:rPr lang="en-US" dirty="0"/>
              <a:t> Games, music, movies, and social media.</a:t>
            </a:r>
          </a:p>
          <a:p>
            <a:r>
              <a:rPr lang="en-US" b="1" dirty="0"/>
              <a:t>Example:</a:t>
            </a:r>
            <a:r>
              <a:rPr lang="en-US" dirty="0"/>
              <a:t> Students can attend online classes and submit assignments from anywhere using a smartphone.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of ICT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Mobile System</a:t>
            </a:r>
          </a:p>
        </p:txBody>
      </p:sp>
      <p:pic>
        <p:nvPicPr>
          <p:cNvPr id="5126" name="Picture 6" descr="What is a smartphone's operating system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563" y="1521051"/>
            <a:ext cx="5433237" cy="387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361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of ICT</a:t>
            </a:r>
            <a:r>
              <a:rPr lang="en-US" dirty="0">
                <a:sym typeface="Wingdings" pitchFamily="2" charset="2"/>
              </a:rPr>
              <a:t> </a:t>
            </a:r>
            <a:r>
              <a:rPr dirty="0" smtClean="0"/>
              <a:t>Satellite </a:t>
            </a:r>
            <a:r>
              <a:rPr dirty="0"/>
              <a:t>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Satellites </a:t>
            </a:r>
            <a:r>
              <a:rPr lang="en-US" dirty="0"/>
              <a:t>are devices in space that transmit signals for global communication.</a:t>
            </a:r>
          </a:p>
          <a:p>
            <a:r>
              <a:rPr lang="en-US" b="1" dirty="0"/>
              <a:t>Key roles in ICT:</a:t>
            </a:r>
            <a:endParaRPr lang="en-US" dirty="0"/>
          </a:p>
          <a:p>
            <a:pPr lvl="1"/>
            <a:r>
              <a:rPr lang="en-US" b="1" dirty="0"/>
              <a:t>Telecommunication:</a:t>
            </a:r>
            <a:r>
              <a:rPr lang="en-US" dirty="0"/>
              <a:t> Internet, TV, and telephone networks.</a:t>
            </a:r>
          </a:p>
          <a:p>
            <a:pPr lvl="1"/>
            <a:r>
              <a:rPr lang="en-US" b="1" dirty="0"/>
              <a:t>Navigation:</a:t>
            </a:r>
            <a:r>
              <a:rPr lang="en-US" dirty="0"/>
              <a:t> GPS systems for travel, aviation, shipping.</a:t>
            </a:r>
          </a:p>
          <a:p>
            <a:pPr lvl="1"/>
            <a:r>
              <a:rPr lang="en-US" b="1" dirty="0"/>
              <a:t>Weather Forecasting:</a:t>
            </a:r>
            <a:r>
              <a:rPr lang="en-US" dirty="0"/>
              <a:t> Helps predict storms, floods, and climate changes.</a:t>
            </a:r>
          </a:p>
          <a:p>
            <a:pPr lvl="1"/>
            <a:r>
              <a:rPr lang="en-US" b="1" dirty="0"/>
              <a:t>Disaster Management:</a:t>
            </a:r>
            <a:r>
              <a:rPr lang="en-US" dirty="0"/>
              <a:t> Provides communication in areas where normal infrastructure is destroyed (e.g., after earthquakes).</a:t>
            </a:r>
          </a:p>
          <a:p>
            <a:r>
              <a:rPr lang="en-US" b="1" dirty="0"/>
              <a:t>Example:</a:t>
            </a:r>
            <a:r>
              <a:rPr lang="en-US" dirty="0"/>
              <a:t> During floods in Pakistan, satellite communication helped in rescue operations.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981</Words>
  <Application>Microsoft Office PowerPoint</Application>
  <PresentationFormat>On-screen Show (4:3)</PresentationFormat>
  <Paragraphs>104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Lecture: Tools of ICT &amp; Computer Systems</vt:lpstr>
      <vt:lpstr>Tools of ICT</vt:lpstr>
      <vt:lpstr>PowerPoint Presentation</vt:lpstr>
      <vt:lpstr>Tools of ICT Computer System</vt:lpstr>
      <vt:lpstr>Server</vt:lpstr>
      <vt:lpstr>Super Computer</vt:lpstr>
      <vt:lpstr>Tools of ICT Mobile System</vt:lpstr>
      <vt:lpstr>Tools of ICT Mobile System</vt:lpstr>
      <vt:lpstr>Tools of ICT Satellite System</vt:lpstr>
      <vt:lpstr>Tools of ICT Satellite System</vt:lpstr>
      <vt:lpstr>Tools of ICT Radio System</vt:lpstr>
      <vt:lpstr>Tools of ICT Radio System</vt:lpstr>
      <vt:lpstr>1. Introducing to the World of Computers</vt:lpstr>
      <vt:lpstr> a) Computers in Your Life</vt:lpstr>
      <vt:lpstr>b) What is a Computer and What Does it Do?</vt:lpstr>
      <vt:lpstr>c) Computer Users and Professionals</vt:lpstr>
      <vt:lpstr>d) Computers to Fit Every Need</vt:lpstr>
      <vt:lpstr>Class Activity</vt:lpstr>
      <vt:lpstr>Conclusion</vt:lpstr>
      <vt:lpstr>Assignment # 1 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Lecture: Tools of ICT &amp; Computer Systems</dc:title>
  <dc:subject/>
  <dc:creator/>
  <cp:keywords/>
  <dc:description>generated using python-pptx</dc:description>
  <cp:lastModifiedBy>Asad Computers</cp:lastModifiedBy>
  <cp:revision>5</cp:revision>
  <dcterms:created xsi:type="dcterms:W3CDTF">2013-01-27T09:14:16Z</dcterms:created>
  <dcterms:modified xsi:type="dcterms:W3CDTF">2025-08-20T06:07:28Z</dcterms:modified>
  <cp:category/>
</cp:coreProperties>
</file>

<file path=docProps/thumbnail.jpeg>
</file>